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</p:sldMasterIdLst>
  <p:notesMasterIdLst>
    <p:notesMasterId r:id="rId26"/>
  </p:notesMasterIdLst>
  <p:handoutMasterIdLst>
    <p:handoutMasterId r:id="rId27"/>
  </p:handoutMasterIdLst>
  <p:sldIdLst>
    <p:sldId id="258" r:id="rId5"/>
    <p:sldId id="293" r:id="rId6"/>
    <p:sldId id="275" r:id="rId7"/>
    <p:sldId id="278" r:id="rId8"/>
    <p:sldId id="276" r:id="rId9"/>
    <p:sldId id="277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94" r:id="rId18"/>
    <p:sldId id="287" r:id="rId19"/>
    <p:sldId id="288" r:id="rId20"/>
    <p:sldId id="289" r:id="rId21"/>
    <p:sldId id="290" r:id="rId22"/>
    <p:sldId id="291" r:id="rId23"/>
    <p:sldId id="292" r:id="rId24"/>
    <p:sldId id="268" r:id="rId25"/>
  </p:sldIdLst>
  <p:sldSz cx="12192000" cy="6858000"/>
  <p:notesSz cx="6858000" cy="9144000"/>
  <p:embeddedFontLst>
    <p:embeddedFont>
      <p:font typeface="Open Sans Semibold" panose="020B0604020202020204" charset="0"/>
      <p:regular r:id="rId28"/>
      <p:bold r:id="rId29"/>
      <p:italic r:id="rId30"/>
      <p:boldItalic r:id="rId31"/>
    </p:embeddedFont>
    <p:embeddedFont>
      <p:font typeface="Open Sans Light" panose="020B0604020202020204" charset="0"/>
      <p:regular r:id="rId32"/>
      <p: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Barlow SemiBold" panose="020B0604020202020204" charset="0"/>
      <p:regular r:id="rId36"/>
      <p:bold r:id="rId37"/>
      <p:italic r:id="rId38"/>
      <p:boldItalic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Corbel Light" panose="020B0303020204020204" pitchFamily="34" charset="0"/>
      <p:regular r:id="rId44"/>
      <p:italic r:id="rId45"/>
    </p:embeddedFont>
    <p:embeddedFont>
      <p:font typeface="Barlow Light" panose="020B0604020202020204" charset="0"/>
      <p:regular r:id="rId46"/>
      <p:italic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3D3A3B"/>
    <a:srgbClr val="E7E7E8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5"/>
    <p:restoredTop sz="96327"/>
  </p:normalViewPr>
  <p:slideViewPr>
    <p:cSldViewPr snapToGrid="0" snapToObjects="1">
      <p:cViewPr varScale="1">
        <p:scale>
          <a:sx n="73" d="100"/>
          <a:sy n="73" d="100"/>
        </p:scale>
        <p:origin x="1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It’s what you make it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Facilities </a:t>
            </a:r>
            <a:br>
              <a:rPr lang="en-US" dirty="0"/>
            </a:br>
            <a:r>
              <a:rPr lang="en-US" dirty="0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empowers you to </a:t>
            </a:r>
            <a:br>
              <a:rPr lang="en-US" dirty="0"/>
            </a:br>
            <a:r>
              <a:rPr lang="en-US" dirty="0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798" y="158094"/>
            <a:ext cx="1123040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86E2D-EA94-4742-92A7-ECDB986D8AAE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16347" y="6310472"/>
            <a:ext cx="2804160" cy="410369"/>
          </a:xfrm>
        </p:spPr>
        <p:txBody>
          <a:bodyPr lIns="0" tIns="0" rIns="0" bIns="0"/>
          <a:lstStyle>
            <a:lvl1pPr algn="r">
              <a:defRPr sz="26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23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C94FF-AF6A-31A1-230A-B1C2552AD9E9}"/>
              </a:ext>
            </a:extLst>
          </p:cNvPr>
          <p:cNvSpPr txBox="1"/>
          <p:nvPr userDrawn="1"/>
        </p:nvSpPr>
        <p:spPr>
          <a:xfrm>
            <a:off x="10291293" y="6275825"/>
            <a:ext cx="59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CBF42E4-7BB9-45E6-BA4F-019033BC430A}" type="slidenum">
              <a:rPr lang="en-MY" smtClean="0"/>
              <a:pPr algn="r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79" r:id="rId18"/>
    <p:sldLayoutId id="214748369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gi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nburne.edu.my/staff/dr-joel-than-chia-ming.php" TargetMode="External"/><Relationship Id="rId2" Type="http://schemas.openxmlformats.org/officeDocument/2006/relationships/hyperlink" Target="mailto:jcmthan@swinburne.edu.my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gif"/><Relationship Id="rId4" Type="http://schemas.openxmlformats.org/officeDocument/2006/relationships/hyperlink" Target="https://www.linkedin.com/in/joel-than-b796948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8" y="1259846"/>
            <a:ext cx="10779514" cy="1754326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600" b="1" dirty="0"/>
              <a:t>Transfer Learning using Convolutional Vision Transformers (</a:t>
            </a:r>
            <a:r>
              <a:rPr lang="en-US" sz="3600" b="1" dirty="0" err="1"/>
              <a:t>ConViT</a:t>
            </a:r>
            <a:r>
              <a:rPr lang="en-US" sz="3600" b="1" dirty="0"/>
              <a:t>) and Convolutional Neural Networks (CNNs) for COVID-19 Diagnosis System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BE53B-DCDD-384B-83A7-6FB37BB00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929" y="3225829"/>
            <a:ext cx="7152861" cy="824393"/>
          </a:xfrm>
        </p:spPr>
        <p:txBody>
          <a:bodyPr/>
          <a:lstStyle/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Pun Liang Thon</a:t>
            </a:r>
            <a:r>
              <a:rPr lang="en-MY" b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, Joel C. M. Than</a:t>
            </a:r>
            <a:r>
              <a:rPr lang="en-MY" b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Rosminah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 M. Kassim</a:t>
            </a:r>
            <a:r>
              <a:rPr lang="en-MY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Ashari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 Yunus</a:t>
            </a:r>
            <a:r>
              <a:rPr lang="en-MY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Norliza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 M. Noor</a:t>
            </a:r>
            <a:r>
              <a:rPr lang="en-MY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Patrick Then</a:t>
            </a:r>
            <a:r>
              <a:rPr lang="en-MY" b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119BE-880F-5345-96EE-4CF4AAC7B2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523" y="6005230"/>
            <a:ext cx="3497815" cy="284578"/>
          </a:xfrm>
        </p:spPr>
        <p:txBody>
          <a:bodyPr>
            <a:normAutofit/>
          </a:bodyPr>
          <a:lstStyle/>
          <a:p>
            <a:r>
              <a:rPr lang="en-US" dirty="0"/>
              <a:t>20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57C8E-F137-713C-653E-690EC8183137}"/>
              </a:ext>
            </a:extLst>
          </p:cNvPr>
          <p:cNvSpPr txBox="1"/>
          <p:nvPr/>
        </p:nvSpPr>
        <p:spPr>
          <a:xfrm>
            <a:off x="768416" y="4130032"/>
            <a:ext cx="76434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200" b="1" baseline="30000" dirty="0">
                <a:latin typeface="Corbel Light" panose="020B0303020204020204" pitchFamily="34" charset="0"/>
              </a:rPr>
              <a:t>1 </a:t>
            </a:r>
            <a:r>
              <a:rPr lang="en-MY" sz="1200" b="1" dirty="0">
                <a:latin typeface="Corbel Light" panose="020B0303020204020204" pitchFamily="34" charset="0"/>
              </a:rPr>
              <a:t>Faculty of Engineering, Computing and Science, Swinburne University of Technology Sarawak Campus, Jalan </a:t>
            </a:r>
            <a:r>
              <a:rPr lang="en-MY" sz="1200" b="1" dirty="0" err="1">
                <a:latin typeface="Corbel Light" panose="020B0303020204020204" pitchFamily="34" charset="0"/>
              </a:rPr>
              <a:t>Simpang</a:t>
            </a:r>
            <a:r>
              <a:rPr lang="en-MY" sz="1200" b="1" dirty="0">
                <a:latin typeface="Corbel Light" panose="020B0303020204020204" pitchFamily="34" charset="0"/>
              </a:rPr>
              <a:t> </a:t>
            </a:r>
            <a:r>
              <a:rPr lang="en-MY" sz="1200" b="1" dirty="0" err="1">
                <a:latin typeface="Corbel Light" panose="020B0303020204020204" pitchFamily="34" charset="0"/>
              </a:rPr>
              <a:t>Tiga</a:t>
            </a:r>
            <a:r>
              <a:rPr lang="en-MY" sz="1200" b="1" dirty="0">
                <a:latin typeface="Corbel Light" panose="020B0303020204020204" pitchFamily="34" charset="0"/>
              </a:rPr>
              <a:t>, Kuching 93350, Sarawak, Malaysia </a:t>
            </a:r>
          </a:p>
          <a:p>
            <a:pPr>
              <a:spcAft>
                <a:spcPts val="600"/>
              </a:spcAft>
            </a:pPr>
            <a:r>
              <a:rPr lang="en-MY" sz="1200" baseline="30000" dirty="0">
                <a:latin typeface="Corbel Light" panose="020B0303020204020204" pitchFamily="34" charset="0"/>
              </a:rPr>
              <a:t>2</a:t>
            </a:r>
            <a:r>
              <a:rPr lang="en-MY" sz="1200" dirty="0">
                <a:latin typeface="Corbel Light" panose="020B0303020204020204" pitchFamily="34" charset="0"/>
              </a:rPr>
              <a:t> Dept of Diagnostic Imaging, Kuala Lumpur Hospital, Malaysia </a:t>
            </a:r>
          </a:p>
          <a:p>
            <a:pPr>
              <a:spcAft>
                <a:spcPts val="600"/>
              </a:spcAft>
            </a:pPr>
            <a:r>
              <a:rPr lang="en-MY" sz="1200" baseline="30000" dirty="0">
                <a:latin typeface="Corbel Light" panose="020B0303020204020204" pitchFamily="34" charset="0"/>
              </a:rPr>
              <a:t>3</a:t>
            </a:r>
            <a:r>
              <a:rPr lang="en-MY" sz="1200" dirty="0">
                <a:latin typeface="Corbel Light" panose="020B0303020204020204" pitchFamily="34" charset="0"/>
              </a:rPr>
              <a:t> Institute of Respiratory Medicine, Kuala Lumpur, Jalan Pahang, 50586 Kuala Lumpur, Malaysia </a:t>
            </a:r>
          </a:p>
          <a:p>
            <a:pPr>
              <a:spcAft>
                <a:spcPts val="600"/>
              </a:spcAft>
            </a:pPr>
            <a:r>
              <a:rPr lang="en-MY" sz="1200" baseline="30000" dirty="0">
                <a:latin typeface="Corbel Light" panose="020B0303020204020204" pitchFamily="34" charset="0"/>
              </a:rPr>
              <a:t>4</a:t>
            </a:r>
            <a:r>
              <a:rPr lang="en-MY" sz="1200" dirty="0">
                <a:latin typeface="Corbel Light" panose="020B0303020204020204" pitchFamily="34" charset="0"/>
              </a:rPr>
              <a:t> Razak Faculty of Technology and Informatics, UTM Kuala Lumpur Campus, Jalan </a:t>
            </a:r>
            <a:r>
              <a:rPr lang="en-MY" sz="1200" dirty="0" err="1">
                <a:latin typeface="Corbel Light" panose="020B0303020204020204" pitchFamily="34" charset="0"/>
              </a:rPr>
              <a:t>Semarak</a:t>
            </a:r>
            <a:r>
              <a:rPr lang="en-MY" sz="1200" dirty="0">
                <a:latin typeface="Corbel Light" panose="020B0303020204020204" pitchFamily="34" charset="0"/>
              </a:rPr>
              <a:t>, 54100 Kuala Lumpur, Malaysia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97843" l="3063" r="97929">
                        <a14:foregroundMark x1="24763" y1="89431" x2="24763" y2="89431"/>
                        <a14:foregroundMark x1="22390" y1="83995" x2="22390" y2="83995"/>
                        <a14:foregroundMark x1="26445" y1="85030" x2="27437" y2="85720"/>
                        <a14:foregroundMark x1="33909" y1="87403" x2="33909" y2="87403"/>
                        <a14:foregroundMark x1="36281" y1="89431" x2="35936" y2="91113"/>
                        <a14:foregroundMark x1="37619" y1="82312" x2="37619" y2="82312"/>
                        <a14:foregroundMark x1="32528" y1="82312" x2="32528" y2="82312"/>
                        <a14:foregroundMark x1="34556" y1="86713" x2="41372" y2="88740"/>
                        <a14:foregroundMark x1="71182" y1="86713" x2="71182" y2="86713"/>
                        <a14:foregroundMark x1="79336" y1="89431" x2="79336" y2="89431"/>
                        <a14:foregroundMark x1="14452" y1="92364" x2="14452" y2="92364"/>
                        <a14:foregroundMark x1="13891" y1="88654" x2="13891" y2="88654"/>
                        <a14:foregroundMark x1="92882" y1="93960" x2="92882" y2="93960"/>
                        <a14:foregroundMark x1="84728" y1="81752" x2="84728" y2="81752"/>
                        <a14:foregroundMark x1="92537" y1="89344" x2="92537" y2="89344"/>
                        <a14:foregroundMark x1="10958" y1="95858" x2="10958" y2="95858"/>
                        <a14:foregroundMark x1="96031" y1="97239" x2="96031" y2="97239"/>
                        <a14:foregroundMark x1="93227" y1="91372" x2="93227" y2="91372"/>
                        <a14:foregroundMark x1="91544" y1="90811" x2="91544" y2="90811"/>
                        <a14:foregroundMark x1="91415" y1="87877" x2="91415" y2="878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05" y="3186975"/>
            <a:ext cx="1873250" cy="1873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www.swinburne.edu.my/wp-content/uploads/2020/01/Joel-Than1-resize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" b="98438" l="2555" r="98175">
                        <a14:foregroundMark x1="27372" y1="76250" x2="27372" y2="76250"/>
                        <a14:foregroundMark x1="63869" y1="75000" x2="63869" y2="75000"/>
                        <a14:foregroundMark x1="77372" y1="76250" x2="77372" y2="76250"/>
                        <a14:foregroundMark x1="75547" y1="82813" x2="75547" y2="82813"/>
                        <a14:foregroundMark x1="69343" y1="85000" x2="68613" y2="85313"/>
                        <a14:foregroundMark x1="67153" y1="85313" x2="66423" y2="86875"/>
                        <a14:foregroundMark x1="81752" y1="87500" x2="81752" y2="87500"/>
                        <a14:foregroundMark x1="24818" y1="80000" x2="24818" y2="80000"/>
                        <a14:foregroundMark x1="24818" y1="80000" x2="24818" y2="80000"/>
                        <a14:foregroundMark x1="22628" y1="77813" x2="20438" y2="77813"/>
                        <a14:foregroundMark x1="16788" y1="77813" x2="16788" y2="77813"/>
                        <a14:foregroundMark x1="16788" y1="77813" x2="17883" y2="76875"/>
                        <a14:foregroundMark x1="21533" y1="75625" x2="26277" y2="75000"/>
                        <a14:foregroundMark x1="72628" y1="74375" x2="72628" y2="74375"/>
                        <a14:foregroundMark x1="73358" y1="70938" x2="73358" y2="70938"/>
                        <a14:foregroundMark x1="39051" y1="21875" x2="39051" y2="21875"/>
                        <a14:foregroundMark x1="41606" y1="21875" x2="41606" y2="21875"/>
                        <a14:foregroundMark x1="40146" y1="23750" x2="39051" y2="24688"/>
                        <a14:foregroundMark x1="35036" y1="29375" x2="35036" y2="29375"/>
                        <a14:foregroundMark x1="33577" y1="32813" x2="33577" y2="33438"/>
                        <a14:foregroundMark x1="32847" y1="34688" x2="32847" y2="34688"/>
                        <a14:foregroundMark x1="81752" y1="78750" x2="81752" y2="78750"/>
                        <a14:foregroundMark x1="86496" y1="78750" x2="86496" y2="78750"/>
                        <a14:foregroundMark x1="91606" y1="80625" x2="93431" y2="82500"/>
                        <a14:foregroundMark x1="94526" y1="83438" x2="94526" y2="86563"/>
                        <a14:foregroundMark x1="94526" y1="87813" x2="93431" y2="89688"/>
                        <a14:foregroundMark x1="16788" y1="85313" x2="16788" y2="85313"/>
                        <a14:foregroundMark x1="22263" y1="83750" x2="22263" y2="83750"/>
                        <a14:foregroundMark x1="22628" y1="84063" x2="21168" y2="8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50" y="2535517"/>
            <a:ext cx="1752751" cy="195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winburne.edu.my/wp-content/uploads/2016/07/Patrick-Then-Hang-Hui-resize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88" b="97771" l="1825" r="100000">
                        <a14:foregroundMark x1="38686" y1="80573" x2="38686" y2="80573"/>
                        <a14:foregroundMark x1="36131" y1="71656" x2="36131" y2="71656"/>
                        <a14:foregroundMark x1="25182" y1="79936" x2="25182" y2="79936"/>
                        <a14:foregroundMark x1="25182" y1="81210" x2="28102" y2="83758"/>
                        <a14:foregroundMark x1="30292" y1="85032" x2="29927" y2="86943"/>
                        <a14:foregroundMark x1="26642" y1="87898" x2="21168" y2="87261"/>
                        <a14:foregroundMark x1="18613" y1="86943" x2="18613" y2="86943"/>
                        <a14:foregroundMark x1="44161" y1="91720" x2="47810" y2="92675"/>
                        <a14:foregroundMark x1="52190" y1="92994" x2="56569" y2="92357"/>
                        <a14:foregroundMark x1="72628" y1="80573" x2="73358" y2="81847"/>
                        <a14:foregroundMark x1="77007" y1="84395" x2="77372" y2="85032"/>
                        <a14:foregroundMark x1="78102" y1="86306" x2="77372" y2="89172"/>
                        <a14:foregroundMark x1="77007" y1="89490" x2="79197" y2="89809"/>
                        <a14:foregroundMark x1="82117" y1="88535" x2="84672" y2="88217"/>
                        <a14:foregroundMark x1="48540" y1="26433" x2="48540" y2="26433"/>
                        <a14:foregroundMark x1="44891" y1="27389" x2="44891" y2="27389"/>
                        <a14:foregroundMark x1="41971" y1="95860" x2="41971" y2="95860"/>
                        <a14:foregroundMark x1="45985" y1="97771" x2="45985" y2="97771"/>
                        <a14:backgroundMark x1="16788" y1="49363" x2="16788" y2="49363"/>
                        <a14:backgroundMark x1="21168" y1="56369" x2="18978" y2="60191"/>
                        <a14:backgroundMark x1="17883" y1="61783" x2="17883" y2="61783"/>
                        <a14:backgroundMark x1="15693" y1="62420" x2="15693" y2="64013"/>
                        <a14:backgroundMark x1="14964" y1="64650" x2="6569" y2="54459"/>
                        <a14:backgroundMark x1="6569" y1="53822" x2="7664" y2="51592"/>
                        <a14:backgroundMark x1="14234" y1="45541" x2="14964" y2="45541"/>
                        <a14:backgroundMark x1="82117" y1="50000" x2="83577" y2="52229"/>
                        <a14:backgroundMark x1="83942" y1="54777" x2="84307" y2="58917"/>
                        <a14:backgroundMark x1="85766" y1="60191" x2="87226" y2="61465"/>
                        <a14:backgroundMark x1="87591" y1="61465" x2="91606" y2="63376"/>
                        <a14:backgroundMark x1="93066" y1="63376" x2="94161" y2="64331"/>
                        <a14:backgroundMark x1="84307" y1="44586" x2="84307" y2="44586"/>
                        <a14:backgroundMark x1="84672" y1="44586" x2="85401" y2="43949"/>
                        <a14:backgroundMark x1="87226" y1="40446" x2="87226" y2="40446"/>
                        <a14:backgroundMark x1="90511" y1="41083" x2="90511" y2="41083"/>
                        <a14:backgroundMark x1="91241" y1="41401" x2="88686" y2="48089"/>
                        <a14:backgroundMark x1="88686" y1="48408" x2="88686" y2="48408"/>
                        <a14:backgroundMark x1="89781" y1="47452" x2="89781" y2="47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117" y="4253830"/>
            <a:ext cx="1884325" cy="2159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Convolutional Neural Networks (CNN)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C817ED-A50F-6CB4-E2D2-468A9E0EA41C}"/>
              </a:ext>
            </a:extLst>
          </p:cNvPr>
          <p:cNvSpPr txBox="1">
            <a:spLocks/>
          </p:cNvSpPr>
          <p:nvPr/>
        </p:nvSpPr>
        <p:spPr>
          <a:xfrm>
            <a:off x="674298" y="1341415"/>
            <a:ext cx="3845944" cy="322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Convolutional Layer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 low-level features, e.g., edges, as increase more layers, extract high-level features.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Pooling Layer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Reducing the spatial size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Decrease the computational power required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 dominant features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Fully Connected (FC) Layer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 non-linear combinations of high-level features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1EC734-2230-0C52-59DF-973F91C5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06" y="1538532"/>
            <a:ext cx="7208134" cy="2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Convolutional Neural Networks (CNN)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1A2503-A0D8-FC76-2776-E5B061857E87}"/>
              </a:ext>
            </a:extLst>
          </p:cNvPr>
          <p:cNvSpPr txBox="1">
            <a:spLocks/>
          </p:cNvSpPr>
          <p:nvPr/>
        </p:nvSpPr>
        <p:spPr>
          <a:xfrm>
            <a:off x="751936" y="1341415"/>
            <a:ext cx="4001219" cy="322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CNNs used in this study: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Inception V4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ResNet50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Xception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VGG16</a:t>
            </a:r>
          </a:p>
          <a:p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Convolutional architectures proven success for vision tasks.</a:t>
            </a:r>
          </a:p>
          <a:p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Hard inductive biases enable simple efficient learning, at a cost of lower performance ceiling. 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FF90-71A0-C262-1BF6-BB5F529B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19" y="1309055"/>
            <a:ext cx="5953776" cy="42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2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SG" sz="3200" dirty="0"/>
              <a:t>Vision Transformer (</a:t>
            </a:r>
            <a:r>
              <a:rPr lang="en-SG" sz="3200" dirty="0" err="1"/>
              <a:t>ViT</a:t>
            </a:r>
            <a:r>
              <a:rPr lang="en-SG" sz="3200" dirty="0"/>
              <a:t>)</a:t>
            </a:r>
            <a:endParaRPr lang="en-US" dirty="0"/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D7083F-2C24-7BFC-DD2F-37FD003B0C03}"/>
              </a:ext>
            </a:extLst>
          </p:cNvPr>
          <p:cNvSpPr txBox="1">
            <a:spLocks/>
          </p:cNvSpPr>
          <p:nvPr/>
        </p:nvSpPr>
        <p:spPr>
          <a:xfrm>
            <a:off x="595027" y="1324154"/>
            <a:ext cx="4192633" cy="5016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Introduced by </a:t>
            </a:r>
            <a:r>
              <a:rPr lang="en-US" sz="20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Dosovitskiy</a:t>
            </a:r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et. al. 2020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Images can be used in patches sized at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16 x 16 pixels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extract information that are passed to a transformer. 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input patches is first projected linearly to produce a 1D sequence of vectors.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Then combined with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position embedding.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combination is then passed to transformer encoder.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ViT performance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suffers when data is scarce.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Lack of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well-informed inductive biases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 are usually presented in CNN methods.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need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hybrids of convolutional and transformers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tackle smaller dataset problem.</a:t>
            </a:r>
          </a:p>
          <a:p>
            <a:pPr marL="0" indent="0">
              <a:buNone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42611-4221-EBA6-C59C-629F09C3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11" y="1324154"/>
            <a:ext cx="6616794" cy="34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SG" sz="3200" dirty="0"/>
              <a:t>Vision Transformer (</a:t>
            </a:r>
            <a:r>
              <a:rPr lang="en-SG" sz="3200" dirty="0" err="1"/>
              <a:t>ViT</a:t>
            </a:r>
            <a:r>
              <a:rPr lang="en-SG" sz="3200" dirty="0"/>
              <a:t>) compared with </a:t>
            </a:r>
            <a:r>
              <a:rPr lang="en-SG" sz="3200" dirty="0" err="1"/>
              <a:t>Alexnet</a:t>
            </a:r>
            <a:endParaRPr lang="en-US" dirty="0"/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7" name="Picture 2" descr="How the Vision Transformer (ViT) works in 10 minutes: an image is worth  16x16 words | AI Summer">
            <a:extLst>
              <a:ext uri="{FF2B5EF4-FFF2-40B4-BE49-F238E27FC236}">
                <a16:creationId xmlns:a16="http://schemas.microsoft.com/office/drawing/2014/main" id="{54EB7C41-D134-44B1-98A1-D39D5560D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09" y="1368008"/>
            <a:ext cx="8682826" cy="52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SG" sz="3200" dirty="0"/>
              <a:t>Convolutional Vision Transformer (</a:t>
            </a:r>
            <a:r>
              <a:rPr lang="en-SG" sz="3200" dirty="0" err="1"/>
              <a:t>ConViT</a:t>
            </a:r>
            <a:r>
              <a:rPr lang="en-SG" sz="3200" dirty="0"/>
              <a:t>)</a:t>
            </a:r>
            <a:endParaRPr lang="en-US" dirty="0"/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D7083F-2C24-7BFC-DD2F-37FD003B0C03}"/>
              </a:ext>
            </a:extLst>
          </p:cNvPr>
          <p:cNvSpPr txBox="1">
            <a:spLocks/>
          </p:cNvSpPr>
          <p:nvPr/>
        </p:nvSpPr>
        <p:spPr>
          <a:xfrm>
            <a:off x="595027" y="1324154"/>
            <a:ext cx="4192633" cy="501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Introduced by </a:t>
            </a:r>
            <a:r>
              <a:rPr lang="en-US" sz="22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d’Ascoli</a:t>
            </a:r>
            <a:r>
              <a:rPr lang="en-US" sz="2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et. al. 2021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Introduce gated positional self-attention (GPSA)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equip “soft” convolutional inductive bias into the ViT.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mimic the locality of convolutional layers, then give each attention head the freedom to escape locality by adjusting a gating parameter regulating the attention paid to position versus content information</a:t>
            </a:r>
            <a:endParaRPr lang="en-SG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618A5F-123E-8325-C8BF-1C623191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61" y="1289989"/>
            <a:ext cx="5244861" cy="46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21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Evaluation</a:t>
            </a: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E52A24-FCF7-7534-232C-F10AA12DC5F6}"/>
              </a:ext>
            </a:extLst>
          </p:cNvPr>
          <p:cNvSpPr txBox="1">
            <a:spLocks/>
          </p:cNvSpPr>
          <p:nvPr/>
        </p:nvSpPr>
        <p:spPr>
          <a:xfrm>
            <a:off x="838200" y="127438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Sensitivity,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Specificity,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Negative Predictive Value (NPV),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Positive Predictive Value (PPV),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F1-Score</a:t>
            </a:r>
          </a:p>
          <a:p>
            <a:pPr marL="0" indent="0">
              <a:lnSpc>
                <a:spcPct val="114000"/>
              </a:lnSpc>
              <a:buNone/>
            </a:pPr>
            <a:endParaRPr lang="en-SG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Learning</a:t>
            </a:r>
          </a:p>
          <a:p>
            <a:pPr marL="0" indent="0">
              <a:lnSpc>
                <a:spcPct val="114000"/>
              </a:lnSpc>
              <a:buNone/>
            </a:pPr>
            <a:endParaRPr lang="en-SG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80% Training 20% Test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-SG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Colab</a:t>
            </a: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Tesla P100 GPU</a:t>
            </a:r>
            <a:endParaRPr lang="en-SG" sz="2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ECDAB5-268C-41E9-19AE-4B7DF9BCB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7" b="20454"/>
          <a:stretch/>
        </p:blipFill>
        <p:spPr bwMode="auto">
          <a:xfrm>
            <a:off x="6984520" y="2547115"/>
            <a:ext cx="4934309" cy="303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9233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8D4B-E3D9-D1BE-F1A7-CDC0DF9425DC}"/>
              </a:ext>
            </a:extLst>
          </p:cNvPr>
          <p:cNvSpPr txBox="1">
            <a:spLocks/>
          </p:cNvSpPr>
          <p:nvPr/>
        </p:nvSpPr>
        <p:spPr>
          <a:xfrm>
            <a:off x="718929" y="2923905"/>
            <a:ext cx="7152861" cy="199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Networks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with SOTA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Time</a:t>
            </a:r>
          </a:p>
        </p:txBody>
      </p:sp>
      <p:pic>
        <p:nvPicPr>
          <p:cNvPr id="5122" name="Picture 2" descr="Linear Classification GIF | Gfycat">
            <a:extLst>
              <a:ext uri="{FF2B5EF4-FFF2-40B4-BE49-F238E27FC236}">
                <a16:creationId xmlns:a16="http://schemas.microsoft.com/office/drawing/2014/main" id="{8D3CA843-5A7A-585A-EE8B-E0E3E942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71305"/>
            <a:ext cx="3810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21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Performance: CNNs &amp; Vision Transformers</a:t>
            </a: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E52A24-FCF7-7534-232C-F10AA12DC5F6}"/>
              </a:ext>
            </a:extLst>
          </p:cNvPr>
          <p:cNvSpPr txBox="1">
            <a:spLocks/>
          </p:cNvSpPr>
          <p:nvPr/>
        </p:nvSpPr>
        <p:spPr>
          <a:xfrm>
            <a:off x="838200" y="127438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Accuracy, Sensitivity, Specificity, Negative Predictive Value (NPV), Positive Predictive Value (PPV), F1-Score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Learning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-SG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Colab</a:t>
            </a: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Tesla P100 GPU</a:t>
            </a:r>
            <a:endParaRPr lang="en-SG" sz="2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7EBC4C48-4DEF-F98E-9A7B-B3A1CD24A1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972372"/>
              </p:ext>
            </p:extLst>
          </p:nvPr>
        </p:nvGraphicFramePr>
        <p:xfrm>
          <a:off x="838206" y="1690688"/>
          <a:ext cx="10515594" cy="36360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6914">
                  <a:extLst>
                    <a:ext uri="{9D8B030D-6E8A-4147-A177-3AD203B41FA5}">
                      <a16:colId xmlns:a16="http://schemas.microsoft.com/office/drawing/2014/main" val="3669309593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481956848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344987455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2204647549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2712330722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4211216224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3965970498"/>
                    </a:ext>
                  </a:extLst>
                </a:gridCol>
              </a:tblGrid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Accuracy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Sensitivity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Specificity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PPV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NPV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F1-Score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0511221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ResNet50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0.880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0.846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0.910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0.892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0.870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0.868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25346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Inception V4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0.928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0.886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0.957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0.906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0.920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9509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Xception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0.904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0.909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851943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VGG16 with BN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0.952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0.926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0.937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0.947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665866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ViT</a:t>
                      </a: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0.968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0.971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70997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ConViT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-S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0.979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0.971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0.985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0.983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0.975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0.977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1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4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21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Duration: CNNs &amp; Vision Transformers</a:t>
            </a: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611B0ECE-F671-31AD-71BD-D9F12CDC0E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070073"/>
              </p:ext>
            </p:extLst>
          </p:nvPr>
        </p:nvGraphicFramePr>
        <p:xfrm>
          <a:off x="3518586" y="1690688"/>
          <a:ext cx="5154828" cy="36360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77414">
                  <a:extLst>
                    <a:ext uri="{9D8B030D-6E8A-4147-A177-3AD203B41FA5}">
                      <a16:colId xmlns:a16="http://schemas.microsoft.com/office/drawing/2014/main" val="4211216224"/>
                    </a:ext>
                  </a:extLst>
                </a:gridCol>
                <a:gridCol w="2577414">
                  <a:extLst>
                    <a:ext uri="{9D8B030D-6E8A-4147-A177-3AD203B41FA5}">
                      <a16:colId xmlns:a16="http://schemas.microsoft.com/office/drawing/2014/main" val="3965970498"/>
                    </a:ext>
                  </a:extLst>
                </a:gridCol>
              </a:tblGrid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Model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Training Duration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0511221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ResNet50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14m 13s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8125346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Inception V4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20m 20s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0859509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Xception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16m 53s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29851943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VGG16 with BN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18m 31s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753665866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-S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14m 9s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01270997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ConViT</a:t>
                      </a: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-S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20m 13s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054152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B2B55C-5387-B65F-8688-7F1B607BC830}"/>
              </a:ext>
            </a:extLst>
          </p:cNvPr>
          <p:cNvSpPr txBox="1"/>
          <p:nvPr/>
        </p:nvSpPr>
        <p:spPr>
          <a:xfrm>
            <a:off x="3518586" y="5413245"/>
            <a:ext cx="28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Trained on Tesla P100 GPU</a:t>
            </a:r>
          </a:p>
        </p:txBody>
      </p:sp>
    </p:spTree>
    <p:extLst>
      <p:ext uri="{BB962C8B-B14F-4D97-AF65-F5344CB8AC3E}">
        <p14:creationId xmlns:p14="http://schemas.microsoft.com/office/powerpoint/2010/main" val="28458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118314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comparison with other </a:t>
            </a:r>
            <a:b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SOTA networks using the same dataset. </a:t>
            </a:r>
            <a:endParaRPr lang="en-SG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15569CCB-16BB-9B54-F71B-04EC2262AA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230168"/>
              </p:ext>
            </p:extLst>
          </p:nvPr>
        </p:nvGraphicFramePr>
        <p:xfrm>
          <a:off x="2432736" y="2130407"/>
          <a:ext cx="7326528" cy="25971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5060">
                  <a:extLst>
                    <a:ext uri="{9D8B030D-6E8A-4147-A177-3AD203B41FA5}">
                      <a16:colId xmlns:a16="http://schemas.microsoft.com/office/drawing/2014/main" val="4211216224"/>
                    </a:ext>
                  </a:extLst>
                </a:gridCol>
                <a:gridCol w="2371468">
                  <a:extLst>
                    <a:ext uri="{9D8B030D-6E8A-4147-A177-3AD203B41FA5}">
                      <a16:colId xmlns:a16="http://schemas.microsoft.com/office/drawing/2014/main" val="3965970498"/>
                    </a:ext>
                  </a:extLst>
                </a:gridCol>
              </a:tblGrid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Study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Overall Accuracy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0511221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ResNet50 with Wavelet Coefficients </a:t>
                      </a:r>
                      <a:r>
                        <a:rPr lang="en-US" sz="2000" b="0" i="0" baseline="30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</a:t>
                      </a:r>
                      <a:endParaRPr lang="en-MY" sz="2400" b="0" i="0" baseline="300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0.922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8125346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DenseNet-169 with Self-Trans method </a:t>
                      </a:r>
                      <a:r>
                        <a:rPr lang="en-US" sz="2000" b="0" i="0" baseline="30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2</a:t>
                      </a:r>
                      <a:endParaRPr lang="en-MY" sz="2400" b="0" i="0" baseline="300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0.86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0859509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DenseNet-210 (Custom Input Size) </a:t>
                      </a:r>
                      <a:r>
                        <a:rPr lang="en-US" sz="2000" b="0" i="0" baseline="30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3</a:t>
                      </a:r>
                      <a:endParaRPr lang="en-MY" sz="2400" b="0" i="0" baseline="300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0.929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29851943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This Study (</a:t>
                      </a: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ConViT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-S)</a:t>
                      </a:r>
                      <a:r>
                        <a:rPr lang="zh-CN" alt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*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0.979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753665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7BF08C-1106-5317-3350-E14D62679DA8}"/>
              </a:ext>
            </a:extLst>
          </p:cNvPr>
          <p:cNvSpPr txBox="1"/>
          <p:nvPr/>
        </p:nvSpPr>
        <p:spPr>
          <a:xfrm>
            <a:off x="648418" y="5089323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Matsuyama, E.: A Deep Learning Interpretable Model for Novel Coronavirus Disease (COVID-19) Screening with Chest CT Images. J. Biomed. Sci. Eng. 13, 140–152 (2020). 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He, X., Yang, X., Zhang, S., Zhao, J., Zhang, Y., Xing, E.,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Xie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P.: Sample-efficient deep learning for COVID-19 diagnosis based on CT scans. IEEE Trans. Med. Imaging. XX, (2020). 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Alshazly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H.,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Linse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C., Barth, E.,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Martinetz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T.: Explainable COVID-19 Detection Using Chest CT Scans and Deep Learning. Sensors. 21, 455 (2021).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138529C-4AA8-44F0-B50E-AA3B67A80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2</a:t>
            </a:fld>
            <a:endParaRPr lang="en-MY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0B0492EB-06C2-40E5-B06F-32A7B3DC1AD0}"/>
              </a:ext>
            </a:extLst>
          </p:cNvPr>
          <p:cNvSpPr txBox="1"/>
          <p:nvPr/>
        </p:nvSpPr>
        <p:spPr>
          <a:xfrm>
            <a:off x="5236735" y="432094"/>
            <a:ext cx="6089748" cy="510325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 err="1">
                <a:latin typeface="Arial Narrow"/>
                <a:cs typeface="Arial Narrow"/>
              </a:rPr>
              <a:t>Favourite</a:t>
            </a:r>
            <a:r>
              <a:rPr lang="en-US" sz="2933" spc="-3" dirty="0">
                <a:latin typeface="Arial Narrow"/>
                <a:cs typeface="Arial Narrow"/>
              </a:rPr>
              <a:t> breakfast: Laksa!</a:t>
            </a: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endParaRPr lang="en-US" sz="2933" spc="-3" dirty="0">
              <a:latin typeface="Arial Narrow"/>
              <a:cs typeface="Arial Narrow"/>
            </a:endParaRP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PhD, Masters (UTM)</a:t>
            </a: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B. </a:t>
            </a:r>
            <a:r>
              <a:rPr lang="en-US" sz="2933" spc="-3" dirty="0" err="1">
                <a:latin typeface="Arial Narrow"/>
                <a:cs typeface="Arial Narrow"/>
              </a:rPr>
              <a:t>Eng</a:t>
            </a:r>
            <a:r>
              <a:rPr lang="en-US" sz="2933" spc="-3" dirty="0">
                <a:latin typeface="Arial Narrow"/>
                <a:cs typeface="Arial Narrow"/>
              </a:rPr>
              <a:t> (UTAR)</a:t>
            </a: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endParaRPr lang="en-US" sz="2933" spc="-3" dirty="0">
              <a:latin typeface="Arial Narrow"/>
              <a:cs typeface="Arial Narrow"/>
            </a:endParaRP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Research Interest: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Use of AI for lung disease detection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Explainable AI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Natural Language Processing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AI + Insurance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AI + Education</a:t>
            </a:r>
          </a:p>
        </p:txBody>
      </p:sp>
      <p:pic>
        <p:nvPicPr>
          <p:cNvPr id="18" name="object 12">
            <a:extLst>
              <a:ext uri="{FF2B5EF4-FFF2-40B4-BE49-F238E27FC236}">
                <a16:creationId xmlns:a16="http://schemas.microsoft.com/office/drawing/2014/main" id="{75CADC5D-D03E-49D2-8DDF-3A4271FE8E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2612" y="5640154"/>
            <a:ext cx="1606549" cy="806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C4869-F4BC-449C-AC0D-15FF2D91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3" y="596686"/>
            <a:ext cx="4176464" cy="3950953"/>
          </a:xfrm>
          <a:prstGeom prst="rect">
            <a:avLst/>
          </a:prstGeom>
        </p:spPr>
      </p:pic>
      <p:pic>
        <p:nvPicPr>
          <p:cNvPr id="9" name="Graphic 8" descr="Smiling face with solid fill">
            <a:extLst>
              <a:ext uri="{FF2B5EF4-FFF2-40B4-BE49-F238E27FC236}">
                <a16:creationId xmlns:a16="http://schemas.microsoft.com/office/drawing/2014/main" id="{2673CCFD-ACAC-4622-AF6B-3344F3A6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0681" y="1874438"/>
            <a:ext cx="842369" cy="842369"/>
          </a:xfrm>
          <a:prstGeom prst="rect">
            <a:avLst/>
          </a:prstGeom>
        </p:spPr>
      </p:pic>
      <p:pic>
        <p:nvPicPr>
          <p:cNvPr id="17" name="Graphic 16" descr="Smiling face with solid fill">
            <a:extLst>
              <a:ext uri="{FF2B5EF4-FFF2-40B4-BE49-F238E27FC236}">
                <a16:creationId xmlns:a16="http://schemas.microsoft.com/office/drawing/2014/main" id="{103D1E01-0EFD-4B55-9203-DBD4838B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75579" y="1904711"/>
            <a:ext cx="842369" cy="842369"/>
          </a:xfrm>
          <a:prstGeom prst="rect">
            <a:avLst/>
          </a:prstGeom>
        </p:spPr>
      </p:pic>
      <p:pic>
        <p:nvPicPr>
          <p:cNvPr id="5122" name="Picture 2" descr="Chest CT in COVID-19: What the Radiologist Needs to Know | RadioGraphics">
            <a:extLst>
              <a:ext uri="{FF2B5EF4-FFF2-40B4-BE49-F238E27FC236}">
                <a16:creationId xmlns:a16="http://schemas.microsoft.com/office/drawing/2014/main" id="{A9E35E14-8BE9-4D87-9478-FBBE21A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7" y="547362"/>
            <a:ext cx="2398060" cy="238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ED784-87C9-BC82-3FE9-531AE4CCF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05" y="547362"/>
            <a:ext cx="4882240" cy="42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162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/>
              <a:t>Conclusion &amp; Future Works</a:t>
            </a:r>
            <a:endParaRPr lang="en-SG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719D83-4FE5-1FE9-1BD6-2AF39C9B927B}"/>
              </a:ext>
            </a:extLst>
          </p:cNvPr>
          <p:cNvSpPr txBox="1">
            <a:spLocks/>
          </p:cNvSpPr>
          <p:nvPr/>
        </p:nvSpPr>
        <p:spPr>
          <a:xfrm>
            <a:off x="838200" y="1316667"/>
            <a:ext cx="10515600" cy="4351339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ConViT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-S achieved the best performance.</a:t>
            </a:r>
          </a:p>
          <a:p>
            <a:pPr>
              <a:lnSpc>
                <a:spcPct val="114000"/>
              </a:lnSpc>
            </a:pPr>
            <a:r>
              <a:rPr lang="en-SG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ViT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-S used the shortest duration to complete training.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Vision Transformers show promising future as compared to CNNs.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Lung Disease Severity Classification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Hyperparameters tuning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Explainable Artificial Intelligence (XAI)</a:t>
            </a:r>
          </a:p>
        </p:txBody>
      </p:sp>
    </p:spTree>
    <p:extLst>
      <p:ext uri="{BB962C8B-B14F-4D97-AF65-F5344CB8AC3E}">
        <p14:creationId xmlns:p14="http://schemas.microsoft.com/office/powerpoint/2010/main" val="7525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68D730-20AF-1B42-B55B-3811C86CD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C8804-882E-5E48-A77B-52687D7EEF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7543" y="3829799"/>
            <a:ext cx="9105581" cy="175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Contact Information:</a:t>
            </a:r>
          </a:p>
          <a:p>
            <a:pPr marL="0" indent="0">
              <a:buNone/>
            </a:pPr>
            <a:r>
              <a:rPr lang="en-US" b="1" dirty="0"/>
              <a:t>Dr Joel Than Chia Ming</a:t>
            </a:r>
          </a:p>
          <a:p>
            <a:pPr marL="0" indent="0">
              <a:buNone/>
            </a:pPr>
            <a:r>
              <a:rPr lang="en-US" b="1" dirty="0"/>
              <a:t>Email: </a:t>
            </a:r>
            <a:r>
              <a:rPr lang="en-US" b="1" dirty="0">
                <a:hlinkClick r:id="rId2"/>
              </a:rPr>
              <a:t>jcmthan@swinburne.edu.my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Profile: </a:t>
            </a:r>
            <a:r>
              <a:rPr lang="en-US" b="1" dirty="0">
                <a:hlinkClick r:id="rId3"/>
              </a:rPr>
              <a:t>https://www.swinburne.edu.my/staff/dr-joel-than-chia-ming.php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Linkedin</a:t>
            </a:r>
            <a:r>
              <a:rPr lang="en-US" b="1" dirty="0"/>
              <a:t>: </a:t>
            </a:r>
            <a:r>
              <a:rPr lang="en-MY" b="0" i="0" dirty="0">
                <a:effectLst/>
                <a:latin typeface="-apple-system"/>
                <a:hlinkClick r:id="rId4"/>
              </a:rPr>
              <a:t>https://www.linkedin.com/in/joel-than-b7969480</a:t>
            </a:r>
            <a:endParaRPr lang="en-MY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PyTorch Development in Visual Studio Cod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31" y="1576252"/>
            <a:ext cx="5413922" cy="25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Methodology</a:t>
            </a: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CNNs – Inception V4, ResNet50, </a:t>
            </a:r>
            <a:r>
              <a:rPr lang="en-SG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Xception</a:t>
            </a: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VGG16</a:t>
            </a: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Vision Transformers – </a:t>
            </a:r>
            <a:r>
              <a:rPr lang="en-SG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ViT</a:t>
            </a: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SG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ConViT</a:t>
            </a:r>
            <a:endParaRPr lang="en-SG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Evaluation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 &amp; Discussion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9233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8D4B-E3D9-D1BE-F1A7-CDC0DF9425DC}"/>
              </a:ext>
            </a:extLst>
          </p:cNvPr>
          <p:cNvSpPr txBox="1">
            <a:spLocks/>
          </p:cNvSpPr>
          <p:nvPr/>
        </p:nvSpPr>
        <p:spPr>
          <a:xfrm>
            <a:off x="718929" y="3225829"/>
            <a:ext cx="7152861" cy="1570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Disease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Diagnosis Methods currently used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methods commonly used</a:t>
            </a:r>
          </a:p>
        </p:txBody>
      </p:sp>
      <p:pic>
        <p:nvPicPr>
          <p:cNvPr id="1026" name="Picture 2" descr="PHOTO GALLERY: How COVID-19 Appears on Medical Imaging | Imaging Technology  News">
            <a:extLst>
              <a:ext uri="{FF2B5EF4-FFF2-40B4-BE49-F238E27FC236}">
                <a16:creationId xmlns:a16="http://schemas.microsoft.com/office/drawing/2014/main" id="{28334A36-6612-D783-B33C-EB4E35EA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70"/>
          <a:stretch/>
        </p:blipFill>
        <p:spPr bwMode="auto">
          <a:xfrm>
            <a:off x="8272732" y="552418"/>
            <a:ext cx="3979653" cy="479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9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 - Diagnosis of Disease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9687754" cy="3080401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COVID-19 third anniversary – outbreak in December 2019, in China.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Variants – Delta, Omicron etc.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RT-PCR – High sensitivity, specificity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Chest CT &amp; CXR – Radiological findings – Deep Learning</a:t>
            </a:r>
          </a:p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10772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 – Diagnosis of Disease using Deep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1" y="1784897"/>
            <a:ext cx="9687754" cy="3080401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Convolutional Neural Networks (CNNs)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Hard inductive biases – Sample efficient learning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Vision Transformers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Simpler architecture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Hybrid – Convolutional Vision Transformer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“Soft” Inductive Biases</a:t>
            </a:r>
          </a:p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9233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8D4B-E3D9-D1BE-F1A7-CDC0DF9425DC}"/>
              </a:ext>
            </a:extLst>
          </p:cNvPr>
          <p:cNvSpPr txBox="1">
            <a:spLocks/>
          </p:cNvSpPr>
          <p:nvPr/>
        </p:nvSpPr>
        <p:spPr>
          <a:xfrm>
            <a:off x="718929" y="2923905"/>
            <a:ext cx="7152861" cy="199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 Description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CNN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Transformers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</a:t>
            </a:r>
          </a:p>
        </p:txBody>
      </p:sp>
      <p:pic>
        <p:nvPicPr>
          <p:cNvPr id="2050" name="Picture 2" descr="4DCT | Emory School of Medicine">
            <a:extLst>
              <a:ext uri="{FF2B5EF4-FFF2-40B4-BE49-F238E27FC236}">
                <a16:creationId xmlns:a16="http://schemas.microsoft.com/office/drawing/2014/main" id="{5E2DC570-D97B-3358-B52B-C63E39D3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47" y="1150098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6322740" cy="3796393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COVID-CT-Dataset</a:t>
            </a:r>
          </a:p>
          <a:p>
            <a:pPr lvl="1">
              <a:lnSpc>
                <a:spcPct val="114000"/>
              </a:lnSpc>
            </a:pPr>
            <a:r>
              <a:rPr lang="en-SG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Publicly available</a:t>
            </a:r>
          </a:p>
          <a:p>
            <a:pPr lvl="1">
              <a:lnSpc>
                <a:spcPct val="114000"/>
              </a:lnSpc>
            </a:pPr>
            <a:r>
              <a:rPr lang="en-SG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349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COVID-19 CT images from 216 patients, </a:t>
            </a:r>
            <a:b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SG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397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non-COVID-19 CT images.</a:t>
            </a:r>
          </a:p>
          <a:p>
            <a:pPr lvl="1"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Validated by an experienced radiologist from Tongji Hospital, Wuhan, China.</a:t>
            </a:r>
          </a:p>
          <a:p>
            <a:pPr lvl="1"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PNG format, with various height and weight pixels.</a:t>
            </a:r>
          </a:p>
          <a:p>
            <a:endParaRPr lang="en-US" dirty="0"/>
          </a:p>
        </p:txBody>
      </p:sp>
      <p:pic>
        <p:nvPicPr>
          <p:cNvPr id="5" name="Picture 4" descr="A picture containing indoor, porcelain&#10;&#10;Description automatically generated">
            <a:extLst>
              <a:ext uri="{FF2B5EF4-FFF2-40B4-BE49-F238E27FC236}">
                <a16:creationId xmlns:a16="http://schemas.microsoft.com/office/drawing/2014/main" id="{3AC5EED2-6110-8157-84A1-998C4475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0" y="1625462"/>
            <a:ext cx="2160000" cy="1575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8D08F-BB85-ED53-84AD-42124988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80" y="1636895"/>
            <a:ext cx="2160000" cy="1563980"/>
          </a:xfrm>
          <a:prstGeom prst="rect">
            <a:avLst/>
          </a:prstGeom>
        </p:spPr>
      </p:pic>
      <p:pic>
        <p:nvPicPr>
          <p:cNvPr id="9" name="Picture 8" descr="A picture containing different, variety&#10;&#10;Description automatically generated">
            <a:extLst>
              <a:ext uri="{FF2B5EF4-FFF2-40B4-BE49-F238E27FC236}">
                <a16:creationId xmlns:a16="http://schemas.microsoft.com/office/drawing/2014/main" id="{88C06386-9247-0355-D8DA-A817921D04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2590" b="1"/>
          <a:stretch/>
        </p:blipFill>
        <p:spPr bwMode="auto">
          <a:xfrm>
            <a:off x="7033800" y="3455369"/>
            <a:ext cx="2160000" cy="1529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close-up of a fetus&#10;&#10;Description automatically generated with low confidence">
            <a:extLst>
              <a:ext uri="{FF2B5EF4-FFF2-40B4-BE49-F238E27FC236}">
                <a16:creationId xmlns:a16="http://schemas.microsoft.com/office/drawing/2014/main" id="{F9D1E1EB-A9E5-FD1C-C439-995482EB64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b="3568"/>
          <a:stretch/>
        </p:blipFill>
        <p:spPr bwMode="auto">
          <a:xfrm>
            <a:off x="9474580" y="3455369"/>
            <a:ext cx="2160000" cy="1514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95BBA-5F0E-9DCE-87D2-872854751A34}"/>
              </a:ext>
            </a:extLst>
          </p:cNvPr>
          <p:cNvSpPr txBox="1"/>
          <p:nvPr/>
        </p:nvSpPr>
        <p:spPr>
          <a:xfrm>
            <a:off x="7033800" y="5157605"/>
            <a:ext cx="460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COVID-19 CT images</a:t>
            </a:r>
            <a:r>
              <a:rPr lang="en-MY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6322740" cy="3796393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Improves generalizability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45˚rotation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Horizontal Flip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Vertical Flip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Noise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Black Padding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Same height and weight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0DE14-20C3-9BA1-915F-776F1C22A104}"/>
              </a:ext>
            </a:extLst>
          </p:cNvPr>
          <p:cNvSpPr txBox="1"/>
          <p:nvPr/>
        </p:nvSpPr>
        <p:spPr>
          <a:xfrm>
            <a:off x="5649607" y="5338875"/>
            <a:ext cx="60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augmented COVID-19 CT images</a:t>
            </a:r>
            <a:r>
              <a:rPr lang="en-MY" dirty="0"/>
              <a:t> </a:t>
            </a:r>
            <a:endParaRPr lang="en-US" dirty="0"/>
          </a:p>
        </p:txBody>
      </p:sp>
      <p:pic>
        <p:nvPicPr>
          <p:cNvPr id="14" name="Picture 13" descr="A picture containing indoor, porcelain&#10;&#10;Description automatically generated">
            <a:extLst>
              <a:ext uri="{FF2B5EF4-FFF2-40B4-BE49-F238E27FC236}">
                <a16:creationId xmlns:a16="http://schemas.microsoft.com/office/drawing/2014/main" id="{418F5305-237F-4B4D-4120-FC4C25430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07" y="2008501"/>
            <a:ext cx="1800000" cy="1014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14AD3-A0EF-B513-79AD-8D814AF1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6" y="2008501"/>
            <a:ext cx="1800000" cy="1014733"/>
          </a:xfrm>
          <a:prstGeom prst="rect">
            <a:avLst/>
          </a:prstGeom>
        </p:spPr>
      </p:pic>
      <p:pic>
        <p:nvPicPr>
          <p:cNvPr id="16" name="Picture 15" descr="A picture containing indoor, tableware, white&#10;&#10;Description automatically generated">
            <a:extLst>
              <a:ext uri="{FF2B5EF4-FFF2-40B4-BE49-F238E27FC236}">
                <a16:creationId xmlns:a16="http://schemas.microsoft.com/office/drawing/2014/main" id="{7108356D-02B7-840E-28B9-25D096B12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05" y="2008502"/>
            <a:ext cx="1800000" cy="1014733"/>
          </a:xfrm>
          <a:prstGeom prst="rect">
            <a:avLst/>
          </a:prstGeom>
        </p:spPr>
      </p:pic>
      <p:pic>
        <p:nvPicPr>
          <p:cNvPr id="17" name="Picture 1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5D6AFF6F-6487-0B70-1713-3AD11311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07" y="3709141"/>
            <a:ext cx="1800000" cy="1014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B21466-C713-8E28-455A-F64730DBF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6" y="3703179"/>
            <a:ext cx="1800000" cy="1014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3A49EE-1216-9EF0-154B-B628B5110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05" y="331054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4B8229-934D-4FDB-94FE-E9083E54B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94942-8a34-4a30-a8e6-78b89cf29212"/>
    <ds:schemaRef ds:uri="32a27114-0f9b-470d-a484-01f5ccaf5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8B5A9C-D132-4FCF-951F-362122C708F1}">
  <ds:schemaRefs>
    <ds:schemaRef ds:uri="6db94942-8a34-4a30-a8e6-78b89cf29212"/>
    <ds:schemaRef ds:uri="http://www.w3.org/XML/1998/namespace"/>
    <ds:schemaRef ds:uri="http://purl.org/dc/terms/"/>
    <ds:schemaRef ds:uri="32a27114-0f9b-470d-a484-01f5ccaf5a0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TotalTime>1582</TotalTime>
  <Words>925</Words>
  <Application>Microsoft Office PowerPoint</Application>
  <PresentationFormat>Widescreen</PresentationFormat>
  <Paragraphs>212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Times New Roman</vt:lpstr>
      <vt:lpstr>Open Sans Semibold</vt:lpstr>
      <vt:lpstr>Open Sans Light</vt:lpstr>
      <vt:lpstr>Arial</vt:lpstr>
      <vt:lpstr>Calibri Light</vt:lpstr>
      <vt:lpstr>Barlow SemiBold</vt:lpstr>
      <vt:lpstr>Arial Narrow</vt:lpstr>
      <vt:lpstr>Corbel Light</vt:lpstr>
      <vt:lpstr>DIN 2014 Demi</vt:lpstr>
      <vt:lpstr>DIN 2014 Light</vt:lpstr>
      <vt:lpstr>Barlow Light</vt:lpstr>
      <vt:lpstr>Open Sans</vt:lpstr>
      <vt:lpstr>-apple-system</vt:lpstr>
      <vt:lpstr>Calibri</vt:lpstr>
      <vt:lpstr>Swinburne</vt:lpstr>
      <vt:lpstr>Transfer Learning using Convolutional Vision Transformers (ConViT) and Convolutional Neural Networks (CNNs) for COVID-19 Diagnosis System</vt:lpstr>
      <vt:lpstr>PowerPoint Presentation</vt:lpstr>
      <vt:lpstr>Overview</vt:lpstr>
      <vt:lpstr>Introduction</vt:lpstr>
      <vt:lpstr>Introduction - Diagnosis of Disease</vt:lpstr>
      <vt:lpstr>Introduction – Diagnosis of Disease using Deep Learning</vt:lpstr>
      <vt:lpstr>Methodology</vt:lpstr>
      <vt:lpstr>Dataset </vt:lpstr>
      <vt:lpstr>Dataset </vt:lpstr>
      <vt:lpstr>Convolutional Neural Networks (CNN) </vt:lpstr>
      <vt:lpstr>Convolutional Neural Networks (CNN) </vt:lpstr>
      <vt:lpstr>Vision Transformer (ViT)</vt:lpstr>
      <vt:lpstr>Vision Transformer (ViT) compared with Alexnet</vt:lpstr>
      <vt:lpstr>Convolutional Vision Transformer (ConViT)</vt:lpstr>
      <vt:lpstr>Performance Evaluation</vt:lpstr>
      <vt:lpstr>Results</vt:lpstr>
      <vt:lpstr>Performance: CNNs &amp; Vision Transformers</vt:lpstr>
      <vt:lpstr>Training Duration: CNNs &amp; Vision Transformers</vt:lpstr>
      <vt:lpstr>Performance comparison with other  SOTA networks using the same dataset. </vt:lpstr>
      <vt:lpstr>Conclusion &amp; 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joel than</cp:lastModifiedBy>
  <cp:revision>152</cp:revision>
  <dcterms:created xsi:type="dcterms:W3CDTF">2021-04-21T06:12:21Z</dcterms:created>
  <dcterms:modified xsi:type="dcterms:W3CDTF">2022-07-20T01:51:39Z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